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22" r:id="rId4"/>
    <p:sldId id="317" r:id="rId5"/>
    <p:sldId id="323" r:id="rId6"/>
    <p:sldId id="313" r:id="rId7"/>
    <p:sldId id="300" r:id="rId8"/>
    <p:sldId id="335" r:id="rId9"/>
    <p:sldId id="333" r:id="rId10"/>
    <p:sldId id="344" r:id="rId11"/>
    <p:sldId id="343" r:id="rId12"/>
    <p:sldId id="336" r:id="rId13"/>
    <p:sldId id="327" r:id="rId14"/>
    <p:sldId id="326" r:id="rId15"/>
    <p:sldId id="298" r:id="rId16"/>
    <p:sldId id="342" r:id="rId17"/>
    <p:sldId id="328" r:id="rId18"/>
    <p:sldId id="302" r:id="rId19"/>
    <p:sldId id="339" r:id="rId20"/>
    <p:sldId id="304" r:id="rId21"/>
    <p:sldId id="314" r:id="rId22"/>
    <p:sldId id="332" r:id="rId23"/>
    <p:sldId id="329" r:id="rId24"/>
    <p:sldId id="334" r:id="rId25"/>
    <p:sldId id="345" r:id="rId26"/>
    <p:sldId id="347" r:id="rId27"/>
    <p:sldId id="340" r:id="rId28"/>
    <p:sldId id="316" r:id="rId29"/>
    <p:sldId id="330" r:id="rId30"/>
    <p:sldId id="308" r:id="rId31"/>
    <p:sldId id="346" r:id="rId32"/>
    <p:sldId id="341" r:id="rId33"/>
  </p:sldIdLst>
  <p:sldSz cx="9144000" cy="6858000" type="screen4x3"/>
  <p:notesSz cx="71882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E1FFE1"/>
    <a:srgbClr val="CCFFFF"/>
    <a:srgbClr val="CCFFCC"/>
    <a:srgbClr val="33CC33"/>
    <a:srgbClr val="FF0000"/>
    <a:srgbClr val="80808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882" autoAdjust="0"/>
    <p:restoredTop sz="92965" autoAdjust="0"/>
  </p:normalViewPr>
  <p:slideViewPr>
    <p:cSldViewPr>
      <p:cViewPr>
        <p:scale>
          <a:sx n="100" d="100"/>
          <a:sy n="100" d="100"/>
        </p:scale>
        <p:origin x="-1932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33B12ED9-812E-4B8E-9CAE-15898FD68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34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19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9138" y="4487863"/>
            <a:ext cx="57499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82E0123C-ECBB-4353-B3FC-2EAA42793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2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6378243-DFD4-4851-ABB7-5D3F971566BC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3144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2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Shaping has been shown or predicted to reduce severity of many plasma instabilities (ELMs, ITG, </a:t>
            </a:r>
            <a:r>
              <a:rPr lang="en-US" dirty="0" err="1" smtClean="0"/>
              <a:t>Sawteeth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1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7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7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23850"/>
            <a:ext cx="2114550" cy="5802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3850"/>
            <a:ext cx="6191250" cy="5802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385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420" name="Line 4"/>
          <p:cNvSpPr>
            <a:spLocks noChangeShapeType="1"/>
          </p:cNvSpPr>
          <p:nvPr userDrawn="1"/>
        </p:nvSpPr>
        <p:spPr bwMode="auto">
          <a:xfrm>
            <a:off x="482600" y="1057275"/>
            <a:ext cx="7496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 userDrawn="1"/>
        </p:nvSpPr>
        <p:spPr bwMode="auto">
          <a:xfrm>
            <a:off x="6229350" y="59118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2400">
              <a:ea typeface="ヒラギノ角ゴ Pro W3" charset="-128"/>
            </a:endParaRPr>
          </a:p>
        </p:txBody>
      </p:sp>
      <p:sp>
        <p:nvSpPr>
          <p:cNvPr id="60422" name="Rectangle 6"/>
          <p:cNvSpPr>
            <a:spLocks noChangeArrowheads="1"/>
          </p:cNvSpPr>
          <p:nvPr userDrawn="1"/>
        </p:nvSpPr>
        <p:spPr bwMode="auto">
          <a:xfrm>
            <a:off x="8229600" y="6400800"/>
            <a:ext cx="457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1D87919F-5333-48C7-B0AA-2D91A62CECEA}" type="slidenum">
              <a:rPr lang="en-US" sz="1400">
                <a:ea typeface="ヒラギノ角ゴ Pro W3" charset="-128"/>
              </a:rPr>
              <a:pPr>
                <a:defRPr/>
              </a:pPr>
              <a:t>‹#›</a:t>
            </a:fld>
            <a:endParaRPr lang="en-US" sz="1400">
              <a:ea typeface="ヒラギノ角ゴ Pro W3" charset="-128"/>
            </a:endParaRP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381750"/>
            <a:ext cx="3733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ea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3400"/>
            <a:ext cx="838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Investigation of MHD Mode Structure in Shaped HBT-EP Plasmas</a:t>
            </a:r>
            <a:endParaRPr lang="en-US" sz="32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76600"/>
            <a:ext cx="7772400" cy="457200"/>
          </a:xfrm>
        </p:spPr>
        <p:txBody>
          <a:bodyPr/>
          <a:lstStyle/>
          <a:p>
            <a:r>
              <a:rPr lang="en-US" b="1" dirty="0" smtClean="0"/>
              <a:t>Patrick Byrne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371600" y="5867400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April 13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  <p:pic>
        <p:nvPicPr>
          <p:cNvPr id="13318" name="Picture 7" descr="cu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23" y="5200423"/>
            <a:ext cx="3209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yrne\Documents\GitHub\Columbia_work\Thesis Work\Plots\stripey_flucts_joined_grey_89200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52600"/>
            <a:ext cx="8763000" cy="46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5033962"/>
            <a:ext cx="41529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br>
              <a:rPr lang="en-US" dirty="0" smtClean="0"/>
            </a:br>
            <a:r>
              <a:rPr lang="en-US" dirty="0" err="1" smtClean="0"/>
              <a:t>Biorthogonal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7772400" cy="5562600"/>
          </a:xfrm>
        </p:spPr>
        <p:txBody>
          <a:bodyPr/>
          <a:lstStyle/>
          <a:p>
            <a:r>
              <a:rPr lang="en-US" dirty="0" smtClean="0"/>
              <a:t>BD resolves coherent modes from fluctuations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equires no a priori assumption of mode basis</a:t>
            </a:r>
          </a:p>
          <a:p>
            <a:pPr lvl="1"/>
            <a:r>
              <a:rPr lang="en-US" dirty="0" smtClean="0"/>
              <a:t>Allows discrimination of modes with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power ~1% of total fluctuations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5962650"/>
            <a:ext cx="382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8150" y="5114925"/>
            <a:ext cx="4191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0100" y="5581650"/>
            <a:ext cx="419100" cy="2286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09675" y="5810250"/>
            <a:ext cx="4191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–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TokaMac</a:t>
            </a:r>
            <a:r>
              <a:rPr lang="en-US" dirty="0" smtClean="0"/>
              <a:t>: Grad-</a:t>
            </a:r>
            <a:r>
              <a:rPr lang="en-US" dirty="0" err="1" smtClean="0"/>
              <a:t>Shafranov</a:t>
            </a:r>
            <a:r>
              <a:rPr lang="en-US" dirty="0" smtClean="0"/>
              <a:t> Equilibrium Solver</a:t>
            </a:r>
          </a:p>
          <a:p>
            <a:pPr lvl="1"/>
            <a:r>
              <a:rPr lang="en-US" dirty="0" smtClean="0"/>
              <a:t>Provides estimate of LCFS shape and X-point location</a:t>
            </a:r>
          </a:p>
          <a:p>
            <a:pPr lvl="2"/>
            <a:r>
              <a:rPr lang="en-US" dirty="0" smtClean="0"/>
              <a:t>Assists in shot development</a:t>
            </a:r>
          </a:p>
          <a:p>
            <a:pPr lvl="1"/>
            <a:r>
              <a:rPr lang="en-US" dirty="0" smtClean="0"/>
              <a:t>Fed direct measurements and empirically constrained estimates</a:t>
            </a:r>
          </a:p>
          <a:p>
            <a:pPr lvl="1"/>
            <a:endParaRPr lang="en-US" dirty="0"/>
          </a:p>
          <a:p>
            <a:r>
              <a:rPr lang="en-US" dirty="0" smtClean="0"/>
              <a:t>DCON: Ideal MHD Stability code</a:t>
            </a:r>
          </a:p>
          <a:p>
            <a:pPr lvl="1"/>
            <a:r>
              <a:rPr lang="en-US" dirty="0" smtClean="0"/>
              <a:t>Fed </a:t>
            </a:r>
            <a:r>
              <a:rPr lang="en-US" dirty="0" err="1" smtClean="0"/>
              <a:t>TokaMac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Predicts MHD mode m-spectra and stability</a:t>
            </a:r>
          </a:p>
          <a:p>
            <a:pPr lvl="1"/>
            <a:endParaRPr lang="en-US" dirty="0"/>
          </a:p>
          <a:p>
            <a:r>
              <a:rPr lang="en-US" dirty="0" smtClean="0"/>
              <a:t>VALEN: Resistive model of HBT-EP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ransient eddy current response</a:t>
            </a:r>
          </a:p>
          <a:p>
            <a:pPr lvl="1"/>
            <a:r>
              <a:rPr lang="en-US" dirty="0" smtClean="0"/>
              <a:t>Sensor coupling to mode as function of:</a:t>
            </a:r>
          </a:p>
          <a:p>
            <a:pPr lvl="2"/>
            <a:r>
              <a:rPr lang="en-US" dirty="0" smtClean="0"/>
              <a:t>LCFS shape</a:t>
            </a:r>
          </a:p>
          <a:p>
            <a:pPr lvl="2"/>
            <a:r>
              <a:rPr lang="en-US" dirty="0" smtClean="0"/>
              <a:t>Plasma position</a:t>
            </a:r>
          </a:p>
          <a:p>
            <a:pPr lvl="2"/>
            <a:r>
              <a:rPr lang="en-US" dirty="0" smtClean="0"/>
              <a:t>Rotation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8625" y="1418665"/>
            <a:ext cx="2667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Acquisition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6175" y="1418665"/>
            <a:ext cx="23241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Post 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12030" y="2920253"/>
            <a:ext cx="20372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TokaMac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5825" y="2920253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Biorthogonal</a:t>
            </a:r>
            <a:r>
              <a:rPr lang="en-US" sz="2000" dirty="0" smtClean="0">
                <a:solidFill>
                  <a:schemeClr val="tx1"/>
                </a:solidFill>
              </a:rPr>
              <a:t> Decomposition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57625" y="2920253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Fourier analysis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05625" y="1418665"/>
            <a:ext cx="1752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Theory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4" idx="3"/>
            <a:endCxn id="5" idx="1"/>
          </p:cNvCxnSpPr>
          <p:nvPr/>
        </p:nvCxnSpPr>
        <p:spPr>
          <a:xfrm>
            <a:off x="3095625" y="1875865"/>
            <a:ext cx="5905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0"/>
          <p:cNvCxnSpPr>
            <a:stCxn id="5" idx="2"/>
            <a:endCxn id="8" idx="0"/>
          </p:cNvCxnSpPr>
          <p:nvPr/>
        </p:nvCxnSpPr>
        <p:spPr>
          <a:xfrm>
            <a:off x="4848225" y="2333065"/>
            <a:ext cx="0" cy="5871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0"/>
          <p:cNvCxnSpPr>
            <a:stCxn id="5" idx="2"/>
          </p:cNvCxnSpPr>
          <p:nvPr/>
        </p:nvCxnSpPr>
        <p:spPr>
          <a:xfrm rot="5400000">
            <a:off x="3215528" y="993962"/>
            <a:ext cx="293594" cy="2971800"/>
          </a:xfrm>
          <a:prstGeom prst="bentConnector2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"/>
          <p:cNvCxnSpPr/>
          <p:nvPr/>
        </p:nvCxnSpPr>
        <p:spPr>
          <a:xfrm>
            <a:off x="1876425" y="2626659"/>
            <a:ext cx="0" cy="2935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10"/>
          <p:cNvCxnSpPr>
            <a:stCxn id="5" idx="2"/>
          </p:cNvCxnSpPr>
          <p:nvPr/>
        </p:nvCxnSpPr>
        <p:spPr>
          <a:xfrm rot="16200000" flipH="1">
            <a:off x="6092639" y="1088651"/>
            <a:ext cx="293594" cy="2782422"/>
          </a:xfrm>
          <a:prstGeom prst="bentConnector2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10"/>
          <p:cNvCxnSpPr/>
          <p:nvPr/>
        </p:nvCxnSpPr>
        <p:spPr>
          <a:xfrm>
            <a:off x="7630645" y="2626659"/>
            <a:ext cx="0" cy="2935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10"/>
          <p:cNvCxnSpPr/>
          <p:nvPr/>
        </p:nvCxnSpPr>
        <p:spPr>
          <a:xfrm>
            <a:off x="7773522" y="2333065"/>
            <a:ext cx="0" cy="587188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0"/>
          <p:cNvCxnSpPr/>
          <p:nvPr/>
        </p:nvCxnSpPr>
        <p:spPr>
          <a:xfrm>
            <a:off x="5153025" y="2479861"/>
            <a:ext cx="0" cy="440392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0"/>
          <p:cNvCxnSpPr/>
          <p:nvPr/>
        </p:nvCxnSpPr>
        <p:spPr>
          <a:xfrm rot="10800000" flipV="1">
            <a:off x="1647825" y="2333066"/>
            <a:ext cx="6134100" cy="146796"/>
          </a:xfrm>
          <a:prstGeom prst="bentConnector3">
            <a:avLst>
              <a:gd name="adj1" fmla="val 155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6583455" y="4051487"/>
            <a:ext cx="208429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DCON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630520" y="5170394"/>
            <a:ext cx="20372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VALEN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Elbow Connector 10"/>
          <p:cNvCxnSpPr>
            <a:stCxn id="6" idx="2"/>
            <a:endCxn id="54" idx="0"/>
          </p:cNvCxnSpPr>
          <p:nvPr/>
        </p:nvCxnSpPr>
        <p:spPr>
          <a:xfrm flipH="1">
            <a:off x="7625603" y="383465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0"/>
          <p:cNvCxnSpPr/>
          <p:nvPr/>
        </p:nvCxnSpPr>
        <p:spPr>
          <a:xfrm flipH="1">
            <a:off x="7649135" y="4965887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871633" y="4037201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m/n amplitude vs. time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90575" y="4041122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Coherent modes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9" name="Elbow Connector 10"/>
          <p:cNvCxnSpPr/>
          <p:nvPr/>
        </p:nvCxnSpPr>
        <p:spPr>
          <a:xfrm flipH="1">
            <a:off x="1757083" y="383381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10"/>
          <p:cNvCxnSpPr/>
          <p:nvPr/>
        </p:nvCxnSpPr>
        <p:spPr>
          <a:xfrm flipH="1">
            <a:off x="4862233" y="383381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10"/>
          <p:cNvCxnSpPr/>
          <p:nvPr/>
        </p:nvCxnSpPr>
        <p:spPr>
          <a:xfrm>
            <a:off x="1657350" y="2492748"/>
            <a:ext cx="0" cy="440392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10"/>
          <p:cNvCxnSpPr/>
          <p:nvPr/>
        </p:nvCxnSpPr>
        <p:spPr>
          <a:xfrm>
            <a:off x="5838825" y="4517372"/>
            <a:ext cx="73062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10"/>
          <p:cNvCxnSpPr/>
          <p:nvPr/>
        </p:nvCxnSpPr>
        <p:spPr>
          <a:xfrm rot="10800000" flipV="1">
            <a:off x="4848225" y="1142999"/>
            <a:ext cx="4238624" cy="275663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10"/>
          <p:cNvCxnSpPr>
            <a:endCxn id="55" idx="3"/>
          </p:cNvCxnSpPr>
          <p:nvPr/>
        </p:nvCxnSpPr>
        <p:spPr>
          <a:xfrm rot="5400000">
            <a:off x="6635003" y="3175746"/>
            <a:ext cx="4484596" cy="419101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0"/>
          <p:cNvCxnSpPr>
            <a:endCxn id="67" idx="1"/>
          </p:cNvCxnSpPr>
          <p:nvPr/>
        </p:nvCxnSpPr>
        <p:spPr>
          <a:xfrm flipV="1">
            <a:off x="2771775" y="4494401"/>
            <a:ext cx="1099858" cy="39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790575" y="5182721"/>
            <a:ext cx="5057775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Comparison of Shaped/Circular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Modes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16" name="Elbow Connector 10"/>
          <p:cNvCxnSpPr/>
          <p:nvPr/>
        </p:nvCxnSpPr>
        <p:spPr>
          <a:xfrm>
            <a:off x="5829861" y="5627593"/>
            <a:ext cx="796178" cy="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0"/>
          <p:cNvCxnSpPr/>
          <p:nvPr/>
        </p:nvCxnSpPr>
        <p:spPr>
          <a:xfrm flipH="1">
            <a:off x="4867275" y="4955522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0"/>
          <p:cNvCxnSpPr/>
          <p:nvPr/>
        </p:nvCxnSpPr>
        <p:spPr>
          <a:xfrm flipH="1">
            <a:off x="1752041" y="4965887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VALEN_poloidal_asymmet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4648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 – Plasma Sensor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343400" cy="5181600"/>
          </a:xfrm>
        </p:spPr>
        <p:txBody>
          <a:bodyPr/>
          <a:lstStyle/>
          <a:p>
            <a:r>
              <a:rPr lang="en-US" dirty="0" smtClean="0"/>
              <a:t>Sensors, control coils designed for centered, circular plasma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Coupling to shaped </a:t>
            </a:r>
          </a:p>
          <a:p>
            <a:pPr marL="0" indent="0">
              <a:buNone/>
            </a:pPr>
            <a:r>
              <a:rPr lang="en-US" dirty="0" smtClean="0"/>
              <a:t>     plasma/mode will vary </a:t>
            </a:r>
            <a:r>
              <a:rPr lang="en-US" dirty="0" err="1" smtClean="0"/>
              <a:t>poloidally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VALEN can be used to predict coupling at each sensor/coil</a:t>
            </a:r>
          </a:p>
          <a:p>
            <a:pPr lvl="1"/>
            <a:r>
              <a:rPr lang="en-US" dirty="0" smtClean="0"/>
              <a:t>More accurate measurement of plasma modes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esonant field </a:t>
            </a:r>
            <a:r>
              <a:rPr lang="en-US" dirty="0" err="1" smtClean="0"/>
              <a:t>vs</a:t>
            </a:r>
            <a:r>
              <a:rPr lang="en-US" dirty="0" smtClean="0"/>
              <a:t> control coil current maximized</a:t>
            </a:r>
          </a:p>
          <a:p>
            <a:pPr lvl="1"/>
            <a:r>
              <a:rPr lang="en-US" dirty="0" smtClean="0"/>
              <a:t>Novel method, can be applied to circular plasmas as well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6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yrne\Documents\GitHub\Columbia_work\Thesis Work\Plots\Decay_growth_n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2812343"/>
            <a:ext cx="4533901" cy="358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" y="1143000"/>
            <a:ext cx="8382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pPr lvl="1"/>
            <a:r>
              <a:rPr lang="en-US" dirty="0" smtClean="0"/>
              <a:t>Shaping </a:t>
            </a:r>
            <a:r>
              <a:rPr lang="en-US" dirty="0"/>
              <a:t>destabilizes plasma </a:t>
            </a:r>
            <a:r>
              <a:rPr lang="en-US" dirty="0" err="1" smtClean="0"/>
              <a:t>positionally</a:t>
            </a:r>
            <a:endParaRPr lang="en-US" dirty="0" smtClean="0"/>
          </a:p>
          <a:p>
            <a:pPr lvl="1"/>
            <a:r>
              <a:rPr lang="en-US" dirty="0"/>
              <a:t>Theory</a:t>
            </a:r>
            <a:r>
              <a:rPr lang="en-US" baseline="30000" dirty="0"/>
              <a:t>[2]</a:t>
            </a:r>
            <a:r>
              <a:rPr lang="en-US" dirty="0"/>
              <a:t> predicts passive </a:t>
            </a:r>
            <a:r>
              <a:rPr lang="en-US" dirty="0" smtClean="0"/>
              <a:t>stabilization </a:t>
            </a:r>
            <a:r>
              <a:rPr lang="en-US" dirty="0"/>
              <a:t>of plasma position</a:t>
            </a:r>
          </a:p>
          <a:p>
            <a:pPr lvl="2"/>
            <a:r>
              <a:rPr lang="en-US" dirty="0"/>
              <a:t>Growth time reduced to </a:t>
            </a:r>
            <a:r>
              <a:rPr lang="en-US" dirty="0" smtClean="0"/>
              <a:t>scale </a:t>
            </a:r>
            <a:r>
              <a:rPr lang="en-US" dirty="0"/>
              <a:t>longer than </a:t>
            </a:r>
            <a:r>
              <a:rPr lang="en-US" dirty="0" smtClean="0"/>
              <a:t>plasma lifetime</a:t>
            </a:r>
          </a:p>
          <a:p>
            <a:pPr lvl="1"/>
            <a:r>
              <a:rPr lang="en-US" dirty="0" smtClean="0"/>
              <a:t>Real shaped plasmas observed to persist for multiple ideal growth times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39633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2</a:t>
            </a:r>
            <a:r>
              <a:rPr lang="en-US" sz="1200" dirty="0" smtClean="0"/>
              <a:t>A. Fukuyama, Japanese Journal of App. Phys. </a:t>
            </a:r>
            <a:r>
              <a:rPr lang="en-US" sz="1200" dirty="0" err="1" smtClean="0"/>
              <a:t>Vol</a:t>
            </a:r>
            <a:r>
              <a:rPr lang="en-US" sz="1200" dirty="0" smtClean="0"/>
              <a:t> 14, No. 6 (1978), 871-877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74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971800"/>
            <a:ext cx="4823129" cy="3698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525963"/>
          </a:xfrm>
        </p:spPr>
        <p:txBody>
          <a:bodyPr/>
          <a:lstStyle/>
          <a:p>
            <a:r>
              <a:rPr lang="en-US" dirty="0" smtClean="0"/>
              <a:t>Shaped plasma displaced upwards</a:t>
            </a:r>
          </a:p>
          <a:p>
            <a:pPr lvl="1"/>
            <a:r>
              <a:rPr lang="en-US" dirty="0" smtClean="0"/>
              <a:t>Complicates Equilibrium Reconstruction</a:t>
            </a:r>
            <a:endParaRPr lang="en-US" dirty="0"/>
          </a:p>
          <a:p>
            <a:pPr lvl="1"/>
            <a:r>
              <a:rPr lang="en-US" dirty="0" err="1" smtClean="0"/>
              <a:t>Poloidal</a:t>
            </a:r>
            <a:r>
              <a:rPr lang="en-US" dirty="0" smtClean="0"/>
              <a:t> arrays to be used as up/down </a:t>
            </a:r>
            <a:r>
              <a:rPr lang="en-US" dirty="0" err="1" smtClean="0"/>
              <a:t>Rogowski</a:t>
            </a:r>
            <a:endParaRPr lang="en-US" dirty="0" smtClean="0"/>
          </a:p>
          <a:p>
            <a:pPr lvl="1"/>
            <a:r>
              <a:rPr lang="en-US" dirty="0" smtClean="0"/>
              <a:t>Algorithm under development, will </a:t>
            </a:r>
            <a:r>
              <a:rPr lang="en-US" dirty="0"/>
              <a:t>require good </a:t>
            </a:r>
            <a:r>
              <a:rPr lang="en-US" dirty="0" smtClean="0"/>
              <a:t>vacuum field </a:t>
            </a:r>
            <a:r>
              <a:rPr lang="en-US" dirty="0"/>
              <a:t>subtraction</a:t>
            </a:r>
            <a:endParaRPr lang="en-US" dirty="0" smtClean="0"/>
          </a:p>
          <a:p>
            <a:pPr lvl="2"/>
            <a:r>
              <a:rPr lang="en-US" dirty="0" smtClean="0"/>
              <a:t>VALEN modeling of eddies</a:t>
            </a:r>
          </a:p>
          <a:p>
            <a:pPr lvl="2"/>
            <a:r>
              <a:rPr lang="en-US" dirty="0" smtClean="0"/>
              <a:t>FFT response functions</a:t>
            </a:r>
          </a:p>
          <a:p>
            <a:pPr lvl="2"/>
            <a:r>
              <a:rPr lang="en-US" dirty="0" smtClean="0"/>
              <a:t>Single pole model</a:t>
            </a:r>
          </a:p>
          <a:p>
            <a:pPr lvl="2"/>
            <a:r>
              <a:rPr lang="en-US" dirty="0" smtClean="0"/>
              <a:t>Linear multiple subtraction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7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Observe Structure and </a:t>
            </a:r>
            <a:r>
              <a:rPr lang="en-US" sz="1600" dirty="0">
                <a:solidFill>
                  <a:schemeClr val="tx2"/>
                </a:solidFill>
              </a:rPr>
              <a:t>D</a:t>
            </a:r>
            <a:r>
              <a:rPr lang="en-US" sz="1600" dirty="0" smtClean="0">
                <a:solidFill>
                  <a:schemeClr val="tx2"/>
                </a:solidFill>
              </a:rPr>
              <a:t>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tx2"/>
                </a:solidFill>
              </a:rPr>
              <a:t>Natural Structure/Growth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 smtClean="0">
                <a:solidFill>
                  <a:schemeClr val="tx2"/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tx2"/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876800"/>
          </a:xfrm>
        </p:spPr>
        <p:txBody>
          <a:bodyPr/>
          <a:lstStyle/>
          <a:p>
            <a:r>
              <a:rPr lang="en-US" dirty="0" smtClean="0"/>
              <a:t>Explore structure and dynamics of RWMs in shaped geometry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dirty="0"/>
              <a:t>How are the natural modes affected by shaping</a:t>
            </a:r>
            <a:r>
              <a:rPr lang="en-US" dirty="0" smtClean="0"/>
              <a:t>?</a:t>
            </a:r>
          </a:p>
          <a:p>
            <a:pPr lvl="1" eaLnBrk="1" hangingPunct="1"/>
            <a:r>
              <a:rPr lang="en-US" dirty="0"/>
              <a:t>Saturated amplitude, mode shape, stability w/ different LCFS</a:t>
            </a:r>
            <a:r>
              <a:rPr lang="en-US" dirty="0" smtClean="0"/>
              <a:t>?</a:t>
            </a:r>
          </a:p>
          <a:p>
            <a:pPr lvl="1" eaLnBrk="1" hangingPunct="1"/>
            <a:r>
              <a:rPr lang="en-US" dirty="0" smtClean="0"/>
              <a:t>Growth rate, stability, </a:t>
            </a:r>
            <a:r>
              <a:rPr lang="en-US" dirty="0" err="1" smtClean="0"/>
              <a:t>disruptivity</a:t>
            </a:r>
            <a:r>
              <a:rPr lang="en-US" dirty="0" smtClean="0"/>
              <a:t> w/ weaker shell coupling?</a:t>
            </a:r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How is the natural multimode spectrum affected by shaping</a:t>
            </a:r>
            <a:r>
              <a:rPr lang="en-US" dirty="0" smtClean="0"/>
              <a:t>?</a:t>
            </a:r>
            <a:endParaRPr lang="en-US" dirty="0"/>
          </a:p>
          <a:p>
            <a:pPr lvl="1" eaLnBrk="1" hangingPunct="1"/>
            <a:r>
              <a:rPr lang="en-US" dirty="0"/>
              <a:t>Relative strengths of dominant/subdominant BD modes</a:t>
            </a:r>
          </a:p>
          <a:p>
            <a:pPr lvl="2" eaLnBrk="1" hangingPunct="1"/>
            <a:r>
              <a:rPr lang="en-US" dirty="0"/>
              <a:t>Generally n = 1 </a:t>
            </a:r>
            <a:r>
              <a:rPr lang="en-US" dirty="0" err="1"/>
              <a:t>vs</a:t>
            </a:r>
            <a:r>
              <a:rPr lang="en-US" dirty="0"/>
              <a:t> n = </a:t>
            </a:r>
            <a:r>
              <a:rPr lang="en-US" dirty="0" smtClean="0"/>
              <a:t>2</a:t>
            </a:r>
          </a:p>
          <a:p>
            <a:pPr marL="914400" lvl="2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How does a shaped plasma respond to RMPs?</a:t>
            </a:r>
          </a:p>
          <a:p>
            <a:pPr lvl="1" eaLnBrk="1" hangingPunct="1"/>
            <a:r>
              <a:rPr lang="en-US" dirty="0"/>
              <a:t>Changes to RFA/</a:t>
            </a:r>
            <a:r>
              <a:rPr lang="en-US" dirty="0" err="1"/>
              <a:t>disruptivity</a:t>
            </a:r>
            <a:r>
              <a:rPr lang="en-US" dirty="0"/>
              <a:t>?</a:t>
            </a:r>
          </a:p>
          <a:p>
            <a:pPr lvl="1" eaLnBrk="1" hangingPunct="1"/>
            <a:r>
              <a:rPr lang="en-US" dirty="0"/>
              <a:t>Changes to resonant </a:t>
            </a:r>
            <a:r>
              <a:rPr lang="en-US" dirty="0" err="1"/>
              <a:t>helicity</a:t>
            </a:r>
            <a:r>
              <a:rPr lang="en-US" dirty="0"/>
              <a:t>?</a:t>
            </a:r>
          </a:p>
          <a:p>
            <a:pPr lvl="1" eaLnBrk="1" hangingPunct="1"/>
            <a:r>
              <a:rPr lang="en-US" dirty="0"/>
              <a:t>Coupling to sidebands?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Shot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Ensuring diversion requires deliberate equilibrium development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r>
              <a:rPr lang="en-US" dirty="0" smtClean="0"/>
              <a:t>, MR, VF, OH, and SH affect equilibrium and shaping degree</a:t>
            </a:r>
          </a:p>
          <a:p>
            <a:pPr lvl="1"/>
            <a:r>
              <a:rPr lang="en-US" dirty="0" smtClean="0"/>
              <a:t>MR strongly affected by all other values</a:t>
            </a:r>
          </a:p>
          <a:p>
            <a:pPr lvl="2"/>
            <a:r>
              <a:rPr lang="en-US" dirty="0" smtClean="0"/>
              <a:t>Location of plasma in chamber has implications for mode measurements</a:t>
            </a:r>
          </a:p>
          <a:p>
            <a:pPr lvl="2"/>
            <a:endParaRPr lang="en-US" dirty="0"/>
          </a:p>
          <a:p>
            <a:r>
              <a:rPr lang="en-US" dirty="0" smtClean="0"/>
              <a:t>Want to develop diverted, centered, MR-steady plasma</a:t>
            </a:r>
          </a:p>
          <a:p>
            <a:pPr lvl="1"/>
            <a:r>
              <a:rPr lang="en-US" dirty="0" smtClean="0"/>
              <a:t>Diverted: represents a break from previous limited operation</a:t>
            </a:r>
            <a:endParaRPr lang="en-US" dirty="0"/>
          </a:p>
          <a:p>
            <a:pPr lvl="1"/>
            <a:r>
              <a:rPr lang="en-US" dirty="0" smtClean="0"/>
              <a:t>Centered: strongest possible coupling to all sensors/control coils</a:t>
            </a:r>
          </a:p>
          <a:p>
            <a:pPr lvl="1"/>
            <a:r>
              <a:rPr lang="en-US" dirty="0" smtClean="0"/>
              <a:t>MR-steady: allows use of BD across long time windows</a:t>
            </a:r>
          </a:p>
        </p:txBody>
      </p:sp>
      <p:pic>
        <p:nvPicPr>
          <p:cNvPr id="1027" name="Picture 3" descr="C:\Users\Byrne\Documents\GitHub\Columbia_work\Thesis Work\Plots\MR_steadiness_shaped_v_u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5093"/>
            <a:ext cx="6172200" cy="26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6019800" y="5248275"/>
            <a:ext cx="152400" cy="419100"/>
          </a:xfrm>
          <a:prstGeom prst="rightBrace">
            <a:avLst>
              <a:gd name="adj1" fmla="val 21081"/>
              <a:gd name="adj2" fmla="val 4833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34100" y="5000625"/>
            <a:ext cx="2971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Outboard: ease of diversion</a:t>
            </a:r>
          </a:p>
          <a:p>
            <a:pPr marL="0" indent="0">
              <a:buNone/>
            </a:pPr>
            <a:r>
              <a:rPr lang="en-US" sz="1600" dirty="0" smtClean="0"/>
              <a:t>Well centered: </a:t>
            </a:r>
            <a:r>
              <a:rPr lang="en-US" sz="1600" dirty="0"/>
              <a:t>g</a:t>
            </a:r>
            <a:r>
              <a:rPr lang="en-US" sz="1600" dirty="0" smtClean="0"/>
              <a:t>ood coupling</a:t>
            </a:r>
          </a:p>
          <a:p>
            <a:pPr marL="0" indent="0">
              <a:buNone/>
            </a:pPr>
            <a:r>
              <a:rPr lang="en-US" sz="1600" dirty="0" smtClean="0"/>
              <a:t>MR-steady: 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plasma</a:t>
            </a:r>
            <a:r>
              <a:rPr lang="en-US" sz="1600" dirty="0" smtClean="0"/>
              <a:t>  </a:t>
            </a:r>
            <a:r>
              <a:rPr lang="en-US" sz="1600" u="sng" dirty="0" smtClean="0"/>
              <a:t>&lt;</a:t>
            </a:r>
            <a:r>
              <a:rPr lang="en-US" sz="1600" dirty="0" smtClean="0"/>
              <a:t> .5cm/</a:t>
            </a:r>
            <a:r>
              <a:rPr lang="en-US" sz="1600" dirty="0" err="1" smtClean="0"/>
              <a:t>ms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888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New Challenges with </a:t>
            </a:r>
            <a:r>
              <a:rPr lang="en-US" sz="1600" dirty="0"/>
              <a:t>S</a:t>
            </a:r>
            <a:r>
              <a:rPr lang="en-US" sz="1600" dirty="0" smtClean="0"/>
              <a:t>haped </a:t>
            </a:r>
            <a:r>
              <a:rPr lang="en-US" sz="1600" dirty="0"/>
              <a:t>P</a:t>
            </a:r>
            <a:r>
              <a:rPr lang="en-US" sz="1600" dirty="0" smtClean="0"/>
              <a:t>lasmas</a:t>
            </a:r>
          </a:p>
          <a:p>
            <a:pPr lvl="1" eaLnBrk="1" hangingPunct="1"/>
            <a:r>
              <a:rPr lang="en-US" sz="1600" dirty="0" smtClean="0"/>
              <a:t>Plasma/Sensor coupling</a:t>
            </a:r>
          </a:p>
          <a:p>
            <a:pPr lvl="1" eaLnBrk="1" hangingPunct="1"/>
            <a:r>
              <a:rPr lang="en-US" sz="1600" dirty="0" smtClean="0"/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/>
          </a:p>
          <a:p>
            <a:pPr eaLnBrk="1" hangingPunct="1"/>
            <a:r>
              <a:rPr lang="en-US" sz="1600" dirty="0" smtClean="0"/>
              <a:t>Proposed Research Plan</a:t>
            </a:r>
          </a:p>
          <a:p>
            <a:pPr lvl="1" eaLnBrk="1" hangingPunct="1"/>
            <a:r>
              <a:rPr lang="en-US" sz="1600" dirty="0" smtClean="0"/>
              <a:t>Observe Structure and Dynamics of RWM in Shaped Plasmas</a:t>
            </a:r>
          </a:p>
          <a:p>
            <a:pPr lvl="2" eaLnBrk="1" hangingPunct="1"/>
            <a:r>
              <a:rPr lang="en-US" dirty="0" smtClean="0"/>
              <a:t>Natural Structure/Growth </a:t>
            </a:r>
            <a:r>
              <a:rPr lang="en-US" dirty="0"/>
              <a:t>R</a:t>
            </a:r>
            <a:r>
              <a:rPr lang="en-US" dirty="0" smtClean="0"/>
              <a:t>ates </a:t>
            </a:r>
          </a:p>
          <a:p>
            <a:pPr lvl="2" eaLnBrk="1" hangingPunct="1"/>
            <a:r>
              <a:rPr lang="en-US" dirty="0" smtClean="0"/>
              <a:t>RMP Response</a:t>
            </a:r>
          </a:p>
          <a:p>
            <a:pPr lvl="2" eaLnBrk="1" hangingPunct="1"/>
            <a:endParaRPr lang="en-US" dirty="0" smtClean="0"/>
          </a:p>
          <a:p>
            <a:pPr eaLnBrk="1" hangingPunct="1"/>
            <a:r>
              <a:rPr lang="en-US" sz="1600" dirty="0" smtClean="0"/>
              <a:t>Initial Results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Summary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Natural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678363"/>
          </a:xfrm>
        </p:spPr>
        <p:txBody>
          <a:bodyPr/>
          <a:lstStyle/>
          <a:p>
            <a:r>
              <a:rPr lang="en-US" dirty="0" smtClean="0"/>
              <a:t>Grow database of shots w/ static, diverted, well coupled equilibrium</a:t>
            </a:r>
          </a:p>
          <a:p>
            <a:endParaRPr lang="en-US" dirty="0" smtClean="0"/>
          </a:p>
          <a:p>
            <a:r>
              <a:rPr lang="en-US" dirty="0" smtClean="0"/>
              <a:t>Observe modes</a:t>
            </a:r>
          </a:p>
          <a:p>
            <a:pPr lvl="1"/>
            <a:r>
              <a:rPr lang="en-US" dirty="0" smtClean="0"/>
              <a:t>As measured by sensors &amp; segregated by BD/Fourier analysis</a:t>
            </a:r>
          </a:p>
          <a:p>
            <a:pPr lvl="1"/>
            <a:r>
              <a:rPr lang="en-US" dirty="0" smtClean="0"/>
              <a:t>As predicted by </a:t>
            </a:r>
            <a:r>
              <a:rPr lang="en-US" dirty="0" err="1" smtClean="0"/>
              <a:t>TokaMac</a:t>
            </a:r>
            <a:r>
              <a:rPr lang="en-US" dirty="0" smtClean="0"/>
              <a:t>/DCON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Compare modes</a:t>
            </a:r>
          </a:p>
          <a:p>
            <a:pPr lvl="1"/>
            <a:r>
              <a:rPr lang="en-US" dirty="0" smtClean="0"/>
              <a:t>Computationally: Through DCON</a:t>
            </a:r>
          </a:p>
          <a:p>
            <a:pPr lvl="1"/>
            <a:r>
              <a:rPr lang="en-US" dirty="0" smtClean="0"/>
              <a:t>Experimentally: Through sensors &amp; BD/Fourier</a:t>
            </a:r>
          </a:p>
          <a:p>
            <a:pPr lvl="2"/>
            <a:r>
              <a:rPr lang="en-US" dirty="0" smtClean="0"/>
              <a:t>Naïve – Direct comparison</a:t>
            </a:r>
          </a:p>
          <a:p>
            <a:pPr lvl="2"/>
            <a:r>
              <a:rPr lang="en-US" dirty="0" smtClean="0"/>
              <a:t>VALEN – Eliminates effects of boundary shape and position</a:t>
            </a:r>
          </a:p>
          <a:p>
            <a:pPr lvl="1"/>
            <a:r>
              <a:rPr lang="en-US" dirty="0" smtClean="0"/>
              <a:t>Look at shape, amplitude,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edge</a:t>
            </a:r>
            <a:r>
              <a:rPr lang="en-US" dirty="0" smtClean="0"/>
              <a:t>, growth rates</a:t>
            </a:r>
          </a:p>
          <a:p>
            <a:pPr lvl="2"/>
            <a:r>
              <a:rPr lang="en-US" dirty="0" smtClean="0"/>
              <a:t>Dominant mode</a:t>
            </a:r>
          </a:p>
          <a:p>
            <a:pPr lvl="2"/>
            <a:r>
              <a:rPr lang="en-US" dirty="0" smtClean="0"/>
              <a:t>Subdominant mode(s)</a:t>
            </a:r>
          </a:p>
          <a:p>
            <a:pPr lvl="2"/>
            <a:r>
              <a:rPr lang="en-US" dirty="0" smtClean="0"/>
              <a:t>Correlation between modes</a:t>
            </a:r>
          </a:p>
        </p:txBody>
      </p:sp>
    </p:spTree>
    <p:extLst>
      <p:ext uri="{BB962C8B-B14F-4D97-AF65-F5344CB8AC3E}">
        <p14:creationId xmlns:p14="http://schemas.microsoft.com/office/powerpoint/2010/main" val="2565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Shiraki_thesis_Fig_7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676525"/>
            <a:ext cx="3800475" cy="23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- RMPs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2296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1600" dirty="0" smtClean="0"/>
                  <a:t>RMP response: covariance between control coil current and measured field:</a:t>
                </a:r>
              </a:p>
              <a:p>
                <a:pPr eaLnBrk="1" hangingPunct="1"/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/>
                                </a:rPr>
                                <m:t>𝑑𝑡</m:t>
                              </m:r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:endParaRPr lang="en-US" sz="1600" dirty="0" smtClean="0"/>
              </a:p>
              <a:p>
                <a:pPr eaLnBrk="1" hangingPunct="1"/>
                <a:r>
                  <a:rPr lang="en-US" sz="1600" dirty="0" smtClean="0"/>
                  <a:t>Observe spectrum of response</a:t>
                </a:r>
              </a:p>
              <a:p>
                <a:pPr lvl="1" eaLnBrk="1" hangingPunct="1"/>
                <a:r>
                  <a:rPr lang="en-US" sz="1600" dirty="0" smtClean="0"/>
                  <a:t>Will the same modes couple to the </a:t>
                </a:r>
              </a:p>
              <a:p>
                <a:pPr marL="457200" lvl="1" indent="0" eaLnBrk="1" hangingPunct="1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same RMP in shaped/circular plasmas?</a:t>
                </a:r>
              </a:p>
              <a:p>
                <a:pPr lvl="1" eaLnBrk="1" hangingPunct="1"/>
                <a:r>
                  <a:rPr lang="en-US" sz="1600" dirty="0" smtClean="0"/>
                  <a:t>Will the response peaks be in the same </a:t>
                </a:r>
              </a:p>
              <a:p>
                <a:pPr marL="457200" lvl="1" indent="0" eaLnBrk="1" hangingPunct="1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location / the same width?</a:t>
                </a:r>
              </a:p>
              <a:p>
                <a:pPr lvl="2" eaLnBrk="1" hangingPunct="1"/>
                <a:endParaRPr lang="en-US" dirty="0"/>
              </a:p>
              <a:p>
                <a:pPr eaLnBrk="1" hangingPunct="1"/>
                <a:r>
                  <a:rPr lang="en-US" sz="1600" dirty="0" smtClean="0"/>
                  <a:t>Observe magnitude of response</a:t>
                </a:r>
              </a:p>
              <a:p>
                <a:pPr lvl="1" eaLnBrk="1" hangingPunct="1"/>
                <a:r>
                  <a:rPr lang="en-US" sz="1600" dirty="0" smtClean="0"/>
                  <a:t>Is response greater or less?</a:t>
                </a:r>
              </a:p>
              <a:p>
                <a:pPr lvl="1" eaLnBrk="1" hangingPunct="1"/>
                <a:r>
                  <a:rPr lang="en-US" sz="1600" dirty="0" smtClean="0"/>
                  <a:t>Are multiple modes unstable?</a:t>
                </a:r>
              </a:p>
              <a:p>
                <a:pPr lvl="1" eaLnBrk="1" hangingPunct="1"/>
                <a:r>
                  <a:rPr lang="en-US" sz="1600" dirty="0" smtClean="0"/>
                  <a:t>Is the saturated level higher or lower?</a:t>
                </a:r>
              </a:p>
              <a:p>
                <a:pPr lvl="1" eaLnBrk="1" hangingPunct="1"/>
                <a:r>
                  <a:rPr lang="en-US" sz="1600" dirty="0" smtClean="0"/>
                  <a:t>Is the plasma more disruptive?</a:t>
                </a:r>
                <a:endParaRPr lang="en-US" sz="1600" dirty="0"/>
              </a:p>
              <a:p>
                <a:pPr lvl="1" eaLnBrk="1" hangingPunct="1"/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229600" cy="4525963"/>
              </a:xfrm>
              <a:blipFill rotWithShape="1">
                <a:blip r:embed="rId4"/>
                <a:stretch>
                  <a:fillRect l="-222" t="-404" b="-17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6334125" y="3660140"/>
            <a:ext cx="0" cy="9906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67675" y="3660140"/>
            <a:ext cx="38100" cy="9906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67425" y="4155440"/>
            <a:ext cx="5334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00975" y="4155440"/>
            <a:ext cx="5334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286500" y="4650739"/>
            <a:ext cx="95250" cy="857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58150" y="4650740"/>
            <a:ext cx="95250" cy="857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urer_invited_talk_RMP_respons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23" y="5041265"/>
            <a:ext cx="3765901" cy="18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Workflow/Timeline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97080" y="1209079"/>
            <a:ext cx="3505200" cy="849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 repeatable, MR-steady,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diverted &amp; circular </a:t>
            </a:r>
            <a:r>
              <a:rPr lang="en-US" dirty="0" err="1" smtClean="0">
                <a:solidFill>
                  <a:schemeClr val="tx1"/>
                </a:solidFill>
              </a:rPr>
              <a:t>equilibria</a:t>
            </a:r>
            <a:r>
              <a:rPr lang="en-US" dirty="0" smtClean="0">
                <a:solidFill>
                  <a:schemeClr val="tx1"/>
                </a:solidFill>
              </a:rPr>
              <a:t> w/ pronounced mode activity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1" y="2363284"/>
            <a:ext cx="2362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</a:t>
            </a:r>
            <a:r>
              <a:rPr lang="en-US" dirty="0" err="1" smtClean="0">
                <a:solidFill>
                  <a:schemeClr val="tx1"/>
                </a:solidFill>
              </a:rPr>
              <a:t>Mirnov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Rogowski</a:t>
            </a:r>
            <a:r>
              <a:rPr lang="en-US" dirty="0" smtClean="0">
                <a:solidFill>
                  <a:schemeClr val="tx1"/>
                </a:solidFill>
              </a:rPr>
              <a:t>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14" y="1187629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 Pickup Subtraction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06605" y="3406143"/>
            <a:ext cx="1593056" cy="83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Observe Natural Modes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96125" y="3376459"/>
            <a:ext cx="1562100" cy="83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Excite modes using RMP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91125" y="2061911"/>
            <a:ext cx="3505200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~1.5 weeks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52" y="1721028"/>
            <a:ext cx="2366962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 weeks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201" y="3277684"/>
            <a:ext cx="2371726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25981" y="2399368"/>
            <a:ext cx="3569" cy="9629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974558" y="2399368"/>
            <a:ext cx="7142" cy="10105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096125" y="4207958"/>
            <a:ext cx="1562100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week/</a:t>
            </a:r>
            <a:r>
              <a:rPr lang="en-US" dirty="0" err="1" smtClean="0">
                <a:solidFill>
                  <a:schemeClr val="tx1"/>
                </a:solidFill>
              </a:rPr>
              <a:t>equil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206605" y="4244345"/>
            <a:ext cx="1593056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week/</a:t>
            </a:r>
            <a:r>
              <a:rPr lang="en-US" dirty="0" err="1" smtClean="0">
                <a:solidFill>
                  <a:schemeClr val="tx1"/>
                </a:solidFill>
              </a:rPr>
              <a:t>equil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1240632" y="2058485"/>
            <a:ext cx="1" cy="3047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867025" y="1209079"/>
            <a:ext cx="1981200" cy="5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dirty="0" err="1" smtClean="0">
                <a:solidFill>
                  <a:schemeClr val="tx1"/>
                </a:solidFill>
              </a:rPr>
              <a:t>Equilibria</a:t>
            </a:r>
            <a:r>
              <a:rPr lang="en-US" dirty="0" smtClean="0">
                <a:solidFill>
                  <a:schemeClr val="tx1"/>
                </a:solidFill>
              </a:rPr>
              <a:t> w/ </a:t>
            </a:r>
            <a:r>
              <a:rPr lang="en-US" dirty="0" err="1" smtClean="0">
                <a:solidFill>
                  <a:schemeClr val="tx1"/>
                </a:solidFill>
              </a:rPr>
              <a:t>TokaMac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>
            <a:endCxn id="68" idx="3"/>
          </p:cNvCxnSpPr>
          <p:nvPr/>
        </p:nvCxnSpPr>
        <p:spPr>
          <a:xfrm flipH="1" flipV="1">
            <a:off x="4848225" y="1501905"/>
            <a:ext cx="352425" cy="30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2867024" y="2524552"/>
            <a:ext cx="1981200" cy="5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modes w/ DCON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>
            <a:stCxn id="68" idx="2"/>
          </p:cNvCxnSpPr>
          <p:nvPr/>
        </p:nvCxnSpPr>
        <p:spPr>
          <a:xfrm>
            <a:off x="3857625" y="1794731"/>
            <a:ext cx="0" cy="7208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905125" y="3406144"/>
            <a:ext cx="1981200" cy="79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Project modes to sensors with VALEN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838701" y="2978815"/>
            <a:ext cx="21907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40"/>
          <p:cNvCxnSpPr/>
          <p:nvPr/>
        </p:nvCxnSpPr>
        <p:spPr>
          <a:xfrm rot="5400000" flipH="1" flipV="1">
            <a:off x="4392273" y="2179977"/>
            <a:ext cx="1464354" cy="133350"/>
          </a:xfrm>
          <a:prstGeom prst="bentConnector3">
            <a:avLst>
              <a:gd name="adj1" fmla="val 100085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78" idx="3"/>
          </p:cNvCxnSpPr>
          <p:nvPr/>
        </p:nvCxnSpPr>
        <p:spPr>
          <a:xfrm flipH="1">
            <a:off x="4886325" y="3803421"/>
            <a:ext cx="323850" cy="2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5" idx="2"/>
          </p:cNvCxnSpPr>
          <p:nvPr/>
        </p:nvCxnSpPr>
        <p:spPr>
          <a:xfrm flipH="1">
            <a:off x="3848100" y="3110204"/>
            <a:ext cx="9524" cy="2806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40"/>
          <p:cNvCxnSpPr>
            <a:endCxn id="68" idx="1"/>
          </p:cNvCxnSpPr>
          <p:nvPr/>
        </p:nvCxnSpPr>
        <p:spPr>
          <a:xfrm rot="5400000" flipH="1" flipV="1">
            <a:off x="2093807" y="2027475"/>
            <a:ext cx="1298788" cy="247648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619377" y="2807494"/>
            <a:ext cx="254792" cy="49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438399" y="2807984"/>
            <a:ext cx="428625" cy="3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04800" y="5257800"/>
            <a:ext cx="8482010" cy="10835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Look for effects on: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Natural Modes: Mode Shape, Saturated Amplitude, Growth rates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Driven Modes: Mode Response, </a:t>
            </a:r>
            <a:r>
              <a:rPr lang="en-US" dirty="0" err="1" smtClean="0">
                <a:solidFill>
                  <a:schemeClr val="tx1"/>
                </a:solidFill>
              </a:rPr>
              <a:t>Disruptivity</a:t>
            </a:r>
            <a:r>
              <a:rPr lang="en-US" dirty="0" smtClean="0">
                <a:solidFill>
                  <a:schemeClr val="tx1"/>
                </a:solidFill>
              </a:rPr>
              <a:t>, Resonant </a:t>
            </a:r>
            <a:r>
              <a:rPr lang="en-US" dirty="0" err="1" smtClean="0">
                <a:solidFill>
                  <a:schemeClr val="tx1"/>
                </a:solidFill>
              </a:rPr>
              <a:t>Helicity</a:t>
            </a:r>
            <a:r>
              <a:rPr lang="en-US" dirty="0" smtClean="0">
                <a:solidFill>
                  <a:schemeClr val="tx1"/>
                </a:solidFill>
              </a:rPr>
              <a:t>/bandwidth</a:t>
            </a:r>
          </a:p>
        </p:txBody>
      </p:sp>
    </p:spTree>
    <p:extLst>
      <p:ext uri="{BB962C8B-B14F-4D97-AF65-F5344CB8AC3E}">
        <p14:creationId xmlns:p14="http://schemas.microsoft.com/office/powerpoint/2010/main" val="30691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rates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334000" cy="4525963"/>
          </a:xfrm>
        </p:spPr>
        <p:txBody>
          <a:bodyPr/>
          <a:lstStyle/>
          <a:p>
            <a:r>
              <a:rPr lang="en-US" dirty="0" smtClean="0"/>
              <a:t>Shaping Coil has been constructed and installed on HBT-EP</a:t>
            </a:r>
          </a:p>
          <a:p>
            <a:pPr lvl="1"/>
            <a:r>
              <a:rPr lang="en-US" dirty="0" smtClean="0"/>
              <a:t>Allows investigation of a wide array of shaped configurations</a:t>
            </a:r>
          </a:p>
          <a:p>
            <a:pPr lvl="1"/>
            <a:r>
              <a:rPr lang="en-US" dirty="0" smtClean="0"/>
              <a:t>Diverted operation has been demonstrated for first time in HBT-EP      (Shot 85385)</a:t>
            </a:r>
          </a:p>
          <a:p>
            <a:pPr lvl="1"/>
            <a:r>
              <a:rPr lang="en-US" dirty="0" smtClean="0"/>
              <a:t>Near-X point sensors poorly coupled</a:t>
            </a:r>
          </a:p>
          <a:p>
            <a:pPr lvl="2"/>
            <a:r>
              <a:rPr lang="en-US" dirty="0" smtClean="0"/>
              <a:t>Due to plasma</a:t>
            </a:r>
            <a:r>
              <a:rPr lang="en-US" dirty="0"/>
              <a:t> </a:t>
            </a:r>
            <a:r>
              <a:rPr lang="en-US" dirty="0" smtClean="0"/>
              <a:t>MR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Shot development in process</a:t>
            </a:r>
          </a:p>
          <a:p>
            <a:pPr lvl="1"/>
            <a:r>
              <a:rPr lang="en-US" dirty="0" smtClean="0"/>
              <a:t>Well centered, MR-steady, high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sh</a:t>
            </a:r>
            <a:r>
              <a:rPr lang="en-US" dirty="0" smtClean="0"/>
              <a:t> shots under development            (Shot 89341) 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1828800"/>
            <a:ext cx="3733800" cy="420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4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– Modeling/Simulation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3886200" cy="4525963"/>
          </a:xfrm>
        </p:spPr>
        <p:txBody>
          <a:bodyPr/>
          <a:lstStyle/>
          <a:p>
            <a:r>
              <a:rPr lang="en-US" sz="1600" u="sng" dirty="0" smtClean="0"/>
              <a:t>Equilibrium Reconstruction</a:t>
            </a:r>
            <a:r>
              <a:rPr lang="en-US" sz="1600" dirty="0" smtClean="0"/>
              <a:t>:  </a:t>
            </a:r>
            <a:r>
              <a:rPr lang="en-US" sz="1600" dirty="0" err="1" smtClean="0"/>
              <a:t>TokaMac</a:t>
            </a:r>
            <a:r>
              <a:rPr lang="en-US" sz="1600" dirty="0" smtClean="0"/>
              <a:t> used to confirm diversion</a:t>
            </a:r>
          </a:p>
          <a:p>
            <a:pPr lvl="1"/>
            <a:r>
              <a:rPr lang="en-US" sz="1400" dirty="0" smtClean="0"/>
              <a:t>Direct measurements of near-x point field confirm diversion</a:t>
            </a:r>
            <a:endParaRPr lang="en-US" sz="1400" dirty="0" smtClean="0"/>
          </a:p>
          <a:p>
            <a:endParaRPr lang="en-US" sz="1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6775" y="1295400"/>
            <a:ext cx="3886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u="sng" dirty="0" smtClean="0"/>
              <a:t>Mode Energetics and Shape</a:t>
            </a:r>
            <a:r>
              <a:rPr lang="en-US" sz="1600" dirty="0" smtClean="0"/>
              <a:t>:  </a:t>
            </a:r>
            <a:r>
              <a:rPr lang="en-US" sz="1600" dirty="0" smtClean="0"/>
              <a:t>  DCON has predicted modifications to </a:t>
            </a:r>
            <a:r>
              <a:rPr lang="en-US" sz="1600" dirty="0" err="1" smtClean="0"/>
              <a:t>poloidal</a:t>
            </a:r>
            <a:r>
              <a:rPr lang="en-US" sz="1600" dirty="0" smtClean="0"/>
              <a:t> shape of mode</a:t>
            </a:r>
          </a:p>
          <a:p>
            <a:pPr lvl="1"/>
            <a:r>
              <a:rPr lang="en-US" sz="1400" dirty="0" smtClean="0"/>
              <a:t>Much broader m spectrum</a:t>
            </a:r>
            <a:endParaRPr lang="en-US" sz="1400" dirty="0" smtClean="0"/>
          </a:p>
          <a:p>
            <a:endParaRPr lang="en-US" sz="1600" dirty="0" smtClean="0"/>
          </a:p>
        </p:txBody>
      </p:sp>
      <p:pic>
        <p:nvPicPr>
          <p:cNvPr id="3076" name="Picture 4" descr="C:\Users\Byrne\Documents\GitHub\Columbia_work\Thesis Work\Plots\Dcon_surfaces_n1_dom_85385_85402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32" y="2681287"/>
            <a:ext cx="4341685" cy="39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71774"/>
            <a:ext cx="3343275" cy="376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1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yrne\Documents\GitHub\Columbia_work\Thesis Work\Plots\BD_valen_normalized_85402_2_3ms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1441"/>
            <a:ext cx="6964362" cy="36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– VALEN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181600"/>
          </a:xfrm>
        </p:spPr>
        <p:txBody>
          <a:bodyPr/>
          <a:lstStyle/>
          <a:p>
            <a:r>
              <a:rPr lang="en-US" dirty="0" smtClean="0"/>
              <a:t>VALEN used to predict coupling at each sensor/coil</a:t>
            </a:r>
          </a:p>
          <a:p>
            <a:pPr lvl="1"/>
            <a:r>
              <a:rPr lang="en-US" dirty="0" smtClean="0"/>
              <a:t>More accurate measurement of plasma modes</a:t>
            </a:r>
            <a:endParaRPr lang="en-US" dirty="0"/>
          </a:p>
          <a:p>
            <a:pPr lvl="1"/>
            <a:r>
              <a:rPr lang="en-US" dirty="0" smtClean="0"/>
              <a:t>Requires accurate equilibrium reconstruction</a:t>
            </a:r>
          </a:p>
          <a:p>
            <a:pPr lvl="1"/>
            <a:r>
              <a:rPr lang="en-US" dirty="0" smtClean="0"/>
              <a:t>Want repeatable plasma to limit number of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460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- VALEN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VALEN’s mode-field-at-sensor agrees well for circular plasma</a:t>
            </a:r>
          </a:p>
          <a:p>
            <a:pPr lvl="1"/>
            <a:r>
              <a:rPr lang="en-US" dirty="0" smtClean="0"/>
              <a:t>Discrepancy between DCON and BD reduced significantly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work </a:t>
            </a:r>
            <a:r>
              <a:rPr lang="en-US" dirty="0" smtClean="0"/>
              <a:t>required </a:t>
            </a:r>
            <a:r>
              <a:rPr lang="en-US" dirty="0" smtClean="0"/>
              <a:t>for shaped plasmas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etter equilibrium and larger shot database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46793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36" y="3352800"/>
            <a:ext cx="4676064" cy="35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5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RMP_response_meas_vs_s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40" y="1143000"/>
            <a:ext cx="4599159" cy="57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– RMP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525963"/>
          </a:xfrm>
        </p:spPr>
        <p:txBody>
          <a:bodyPr/>
          <a:lstStyle/>
          <a:p>
            <a:r>
              <a:rPr lang="en-US" dirty="0" smtClean="0"/>
              <a:t>3 similar shaped shots w/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m/n = 3/1 RMP applied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and n=1 fit to data in blue, n/m 3/1 response in red</a:t>
            </a:r>
          </a:p>
          <a:p>
            <a:endParaRPr lang="en-US" dirty="0" smtClean="0"/>
          </a:p>
          <a:p>
            <a:r>
              <a:rPr lang="en-US" dirty="0" err="1" smtClean="0"/>
              <a:t>Poloidal</a:t>
            </a:r>
            <a:r>
              <a:rPr lang="en-US" dirty="0" smtClean="0"/>
              <a:t> variation of amplitude seen, as predicted by VALEN</a:t>
            </a:r>
          </a:p>
          <a:p>
            <a:pPr lvl="1"/>
            <a:r>
              <a:rPr lang="en-US" dirty="0" smtClean="0"/>
              <a:t>Strongest coupling to RMP seen at upper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r>
              <a:rPr lang="en-US" dirty="0" smtClean="0"/>
              <a:t>Predicted to be strongest at lower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Significant phase shift seen</a:t>
            </a:r>
          </a:p>
          <a:p>
            <a:pPr lvl="1"/>
            <a:r>
              <a:rPr lang="en-US" dirty="0" smtClean="0"/>
              <a:t>Suggests </a:t>
            </a:r>
            <a:r>
              <a:rPr lang="en-US" dirty="0" err="1" smtClean="0"/>
              <a:t>poloidal</a:t>
            </a:r>
            <a:r>
              <a:rPr lang="en-US" dirty="0" smtClean="0"/>
              <a:t> spectrum not </a:t>
            </a:r>
            <a:r>
              <a:rPr lang="en-US" smtClean="0"/>
              <a:t>just pure </a:t>
            </a:r>
            <a:r>
              <a:rPr lang="en-US" dirty="0" smtClean="0"/>
              <a:t>m=3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029200" y="2286000"/>
            <a:ext cx="3962400" cy="38862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754563"/>
          </a:xfrm>
        </p:spPr>
        <p:txBody>
          <a:bodyPr/>
          <a:lstStyle/>
          <a:p>
            <a:r>
              <a:rPr lang="en-US" dirty="0" smtClean="0"/>
              <a:t>This thesis will investigate: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novel method for tying the output of MHD codes to direct measurements via VALEN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structure of resistive wall modes as the plasma boundary is shaped in various ways, including full diversion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growth rate and </a:t>
            </a:r>
            <a:r>
              <a:rPr lang="en-US" dirty="0" err="1" smtClean="0"/>
              <a:t>disruptivity</a:t>
            </a:r>
            <a:r>
              <a:rPr lang="en-US" dirty="0" smtClean="0"/>
              <a:t> of these modes as compared to circular plasmas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The response of shaped plasma RWMs to RMPs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95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u="sng" dirty="0" smtClean="0"/>
              <a:t>Mode Measurements</a:t>
            </a:r>
            <a:r>
              <a:rPr lang="en-US" dirty="0" smtClean="0"/>
              <a:t>: BD (previously discussed)</a:t>
            </a:r>
          </a:p>
          <a:p>
            <a:r>
              <a:rPr lang="en-US" u="sng" dirty="0" smtClean="0"/>
              <a:t>Experiment/Simulation Connection</a:t>
            </a:r>
            <a:r>
              <a:rPr lang="en-US" dirty="0" smtClean="0"/>
              <a:t>: VALEN</a:t>
            </a:r>
          </a:p>
          <a:p>
            <a:pPr lvl="1"/>
            <a:r>
              <a:rPr lang="en-US" dirty="0" smtClean="0"/>
              <a:t>Inputs:</a:t>
            </a:r>
          </a:p>
          <a:p>
            <a:pPr lvl="2"/>
            <a:r>
              <a:rPr lang="en-US" dirty="0" smtClean="0"/>
              <a:t>DCON modes, mode rotation speed</a:t>
            </a:r>
          </a:p>
          <a:p>
            <a:pPr lvl="2"/>
            <a:r>
              <a:rPr lang="en-US" dirty="0" smtClean="0"/>
              <a:t>HBT-EP conducting structures, sensor location/orientation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429000"/>
            <a:ext cx="446793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36" y="3352800"/>
            <a:ext cx="4676064" cy="35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2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2743200"/>
          </a:xfrm>
        </p:spPr>
        <p:txBody>
          <a:bodyPr/>
          <a:lstStyle/>
          <a:p>
            <a:r>
              <a:rPr lang="en-US" sz="1800" dirty="0" smtClean="0"/>
              <a:t>Plasma </a:t>
            </a:r>
            <a:r>
              <a:rPr lang="en-US" sz="1800" dirty="0" err="1" smtClean="0"/>
              <a:t>equilibria</a:t>
            </a:r>
            <a:r>
              <a:rPr lang="en-US" sz="1800" dirty="0" smtClean="0"/>
              <a:t> solved for using </a:t>
            </a:r>
            <a:r>
              <a:rPr lang="en-US" sz="1800" dirty="0" err="1" smtClean="0"/>
              <a:t>TokaMac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Equilibria </a:t>
            </a:r>
            <a:r>
              <a:rPr lang="en-US" sz="1800" u="sng" dirty="0" smtClean="0"/>
              <a:t>ideal</a:t>
            </a:r>
            <a:r>
              <a:rPr lang="en-US" sz="1800" dirty="0" smtClean="0"/>
              <a:t> stability modeled in DCON (edge = </a:t>
            </a:r>
            <a:r>
              <a:rPr lang="el-GR" sz="1800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US" sz="1800" baseline="-25000" dirty="0" smtClean="0"/>
              <a:t>99.5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/>
              <a:t>S</a:t>
            </a:r>
            <a:r>
              <a:rPr lang="en-US" sz="1800" dirty="0" smtClean="0"/>
              <a:t>ensor pickup forward modeled using VALEN</a:t>
            </a:r>
          </a:p>
          <a:p>
            <a:endParaRPr lang="en-US" sz="1800" dirty="0" smtClean="0"/>
          </a:p>
          <a:p>
            <a:r>
              <a:rPr lang="en-US" sz="1800" dirty="0" smtClean="0"/>
              <a:t>Actual measurements decomposed to coherent modes via biorthogonal decomposition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" y="4297792"/>
            <a:ext cx="8085920" cy="2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tokamak</a:t>
            </a:r>
            <a:r>
              <a:rPr lang="en-US" dirty="0" smtClean="0"/>
              <a:t> fusion plasma will need to be shaped</a:t>
            </a:r>
          </a:p>
          <a:p>
            <a:pPr lvl="1"/>
            <a:r>
              <a:rPr lang="en-US" dirty="0" smtClean="0"/>
              <a:t>Fusion </a:t>
            </a:r>
            <a:r>
              <a:rPr lang="en-US" dirty="0"/>
              <a:t>p</a:t>
            </a:r>
            <a:r>
              <a:rPr lang="en-US" dirty="0" smtClean="0"/>
              <a:t>lasma heat load too high for material limiter</a:t>
            </a:r>
          </a:p>
          <a:p>
            <a:pPr lvl="2"/>
            <a:r>
              <a:rPr lang="en-US" dirty="0" smtClean="0"/>
              <a:t>Exhaust redirected to diverter protects instruments, VV wall</a:t>
            </a:r>
          </a:p>
          <a:p>
            <a:pPr lvl="1"/>
            <a:r>
              <a:rPr lang="en-US" dirty="0" smtClean="0"/>
              <a:t>Shaping allows access to higher </a:t>
            </a:r>
            <a:r>
              <a:rPr lang="el-GR" dirty="0" smtClean="0"/>
              <a:t>β</a:t>
            </a:r>
            <a:r>
              <a:rPr lang="en-US" dirty="0" smtClean="0"/>
              <a:t> regimes, easier access to H-Mode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present and planned advanced </a:t>
            </a:r>
            <a:r>
              <a:rPr lang="en-US" dirty="0" err="1" smtClean="0"/>
              <a:t>tokamaks</a:t>
            </a:r>
            <a:r>
              <a:rPr lang="en-US" dirty="0" smtClean="0"/>
              <a:t> are non-circular</a:t>
            </a:r>
          </a:p>
        </p:txBody>
      </p:sp>
      <p:pic>
        <p:nvPicPr>
          <p:cNvPr id="26628" name="Picture 4" descr="D:\Documents\I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733800"/>
            <a:ext cx="76581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tokamak</a:t>
            </a:r>
            <a:r>
              <a:rPr lang="en-US" dirty="0" smtClean="0"/>
              <a:t> </a:t>
            </a:r>
            <a:r>
              <a:rPr lang="en-US" dirty="0"/>
              <a:t>fusion plasma will need to be </a:t>
            </a:r>
            <a:r>
              <a:rPr lang="en-US" dirty="0" smtClean="0"/>
              <a:t>shaped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Kink instabilities potentially limit performance in fusion </a:t>
            </a:r>
            <a:r>
              <a:rPr lang="en-US" dirty="0" smtClean="0"/>
              <a:t>reactors</a:t>
            </a:r>
          </a:p>
          <a:p>
            <a:endParaRPr lang="en-US" dirty="0"/>
          </a:p>
          <a:p>
            <a:r>
              <a:rPr lang="en-US" dirty="0" smtClean="0"/>
              <a:t>HBT-EP’s Mission (in part):</a:t>
            </a:r>
          </a:p>
          <a:p>
            <a:pPr lvl="1"/>
            <a:r>
              <a:rPr lang="en-US" dirty="0" smtClean="0"/>
              <a:t>To quantify external kink dynamics and multimode response to applied magnetic perturbations… in ways that are ITER and reactor relevant</a:t>
            </a:r>
            <a:r>
              <a:rPr lang="en-US" baseline="30000" dirty="0" smtClean="0"/>
              <a:t>[1]</a:t>
            </a:r>
          </a:p>
          <a:p>
            <a:endParaRPr lang="en-US" dirty="0" smtClean="0"/>
          </a:p>
          <a:p>
            <a:r>
              <a:rPr lang="en-US" dirty="0" smtClean="0"/>
              <a:t>HBT-EP is well instrumented to measure external kink modes</a:t>
            </a:r>
          </a:p>
          <a:p>
            <a:pPr lvl="1"/>
            <a:r>
              <a:rPr lang="en-US" dirty="0" smtClean="0"/>
              <a:t>High resolution magnetic sensors</a:t>
            </a:r>
          </a:p>
          <a:p>
            <a:pPr lvl="1"/>
            <a:r>
              <a:rPr lang="en-US" dirty="0" smtClean="0"/>
              <a:t>Passive stabilization and active control with flexible configuration</a:t>
            </a:r>
          </a:p>
          <a:p>
            <a:endParaRPr lang="en-US" dirty="0"/>
          </a:p>
          <a:p>
            <a:r>
              <a:rPr lang="en-US" dirty="0"/>
              <a:t>Shaping HBT-EP’s plasmas increases relevancy </a:t>
            </a:r>
            <a:r>
              <a:rPr lang="en-US" dirty="0" smtClean="0"/>
              <a:t>of kink studies to </a:t>
            </a:r>
            <a:r>
              <a:rPr lang="en-US" dirty="0"/>
              <a:t>fusion reactors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38800" y="6548734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 smtClean="0"/>
              <a:t>HBT-EP Narrative, FY 2011-2013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80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HBT-EP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High resolution magnetic sensors</a:t>
            </a:r>
          </a:p>
          <a:p>
            <a:pPr lvl="1" eaLnBrk="1" hangingPunct="1"/>
            <a:r>
              <a:rPr lang="en-US" dirty="0" smtClean="0"/>
              <a:t>216 total sensors, in 3 arrays, measure radial and poloidal field</a:t>
            </a:r>
          </a:p>
          <a:p>
            <a:pPr eaLnBrk="1" hangingPunct="1"/>
            <a:r>
              <a:rPr lang="en-US" dirty="0" smtClean="0"/>
              <a:t>Highly modular passively stabilizing shells</a:t>
            </a:r>
          </a:p>
          <a:p>
            <a:pPr lvl="1" eaLnBrk="1" hangingPunct="1"/>
            <a:r>
              <a:rPr lang="en-US" dirty="0" smtClean="0"/>
              <a:t>2 independently </a:t>
            </a:r>
            <a:r>
              <a:rPr lang="en-US" dirty="0" err="1" smtClean="0"/>
              <a:t>positionable</a:t>
            </a:r>
            <a:r>
              <a:rPr lang="en-US" dirty="0" smtClean="0"/>
              <a:t> sets of 10 stainless steel/</a:t>
            </a:r>
            <a:r>
              <a:rPr lang="en-US" dirty="0" err="1" smtClean="0"/>
              <a:t>SS+ferritic</a:t>
            </a:r>
            <a:r>
              <a:rPr lang="en-US" dirty="0" smtClean="0"/>
              <a:t> walls</a:t>
            </a:r>
          </a:p>
          <a:p>
            <a:pPr eaLnBrk="1" hangingPunct="1"/>
            <a:r>
              <a:rPr lang="en-US" dirty="0" smtClean="0"/>
              <a:t>Active </a:t>
            </a:r>
            <a:r>
              <a:rPr lang="en-US" dirty="0"/>
              <a:t>c</a:t>
            </a:r>
            <a:r>
              <a:rPr lang="en-US" dirty="0" smtClean="0"/>
              <a:t>ontrol coils</a:t>
            </a:r>
          </a:p>
          <a:p>
            <a:pPr lvl="1" eaLnBrk="1" hangingPunct="1"/>
            <a:r>
              <a:rPr lang="en-US" dirty="0" smtClean="0"/>
              <a:t>2 coils per shell (of 6) can be independently driven for RMP or feedback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6135"/>
            <a:ext cx="6705600" cy="33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15" y="2286000"/>
            <a:ext cx="4634285" cy="3211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HBT-EP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029200" cy="5029200"/>
          </a:xfrm>
        </p:spPr>
        <p:txBody>
          <a:bodyPr/>
          <a:lstStyle/>
          <a:p>
            <a:r>
              <a:rPr lang="en-US" dirty="0" smtClean="0"/>
              <a:t>Zero net turns</a:t>
            </a:r>
          </a:p>
          <a:p>
            <a:pPr lvl="1"/>
            <a:r>
              <a:rPr lang="en-US" dirty="0" smtClean="0"/>
              <a:t>Center bundle of 4 turns (co-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r>
              <a:rPr lang="en-US" dirty="0" smtClean="0"/>
              <a:t>)    flanked by 2 bundles of 2 (contra-</a:t>
            </a:r>
            <a:r>
              <a:rPr lang="en-US" dirty="0" err="1" smtClean="0"/>
              <a:t>I</a:t>
            </a:r>
            <a:r>
              <a:rPr lang="en-US" baseline="-25000" dirty="0" err="1"/>
              <a:t>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 bundles connected in series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ow self/mutual inductance</a:t>
            </a:r>
          </a:p>
          <a:p>
            <a:pPr lvl="2"/>
            <a:r>
              <a:rPr lang="en-US" dirty="0" smtClean="0"/>
              <a:t>Low power supply requirements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Max current: 7.5 kA / turn</a:t>
            </a:r>
          </a:p>
          <a:p>
            <a:pPr lvl="1"/>
            <a:r>
              <a:rPr lang="en-US" dirty="0" smtClean="0"/>
              <a:t>Center bundle current: 2*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endParaRPr lang="en-US" baseline="-25000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Arbitrary current/polarity</a:t>
            </a:r>
          </a:p>
          <a:p>
            <a:pPr lvl="1"/>
            <a:r>
              <a:rPr lang="en-US" dirty="0" smtClean="0"/>
              <a:t>Allows variety of shapes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Fast startup, sustained current</a:t>
            </a:r>
          </a:p>
          <a:p>
            <a:pPr lvl="1"/>
            <a:r>
              <a:rPr lang="el-GR" dirty="0" smtClean="0">
                <a:latin typeface="Times New Roman"/>
                <a:cs typeface="Times New Roman"/>
              </a:rPr>
              <a:t>τ</a:t>
            </a:r>
            <a:r>
              <a:rPr lang="en-US" baseline="-25000" dirty="0" smtClean="0"/>
              <a:t>start </a:t>
            </a:r>
            <a:r>
              <a:rPr lang="en-US" dirty="0" smtClean="0"/>
              <a:t>&lt; 1ms</a:t>
            </a:r>
          </a:p>
          <a:p>
            <a:pPr lvl="1"/>
            <a:r>
              <a:rPr lang="el-GR" dirty="0" smtClean="0">
                <a:latin typeface="Times New Roman"/>
                <a:cs typeface="Times New Roman"/>
              </a:rPr>
              <a:t>τ</a:t>
            </a:r>
            <a:r>
              <a:rPr lang="en-US" baseline="-25000" dirty="0" smtClean="0"/>
              <a:t>peak</a:t>
            </a:r>
            <a:r>
              <a:rPr lang="en-US" dirty="0" smtClean="0"/>
              <a:t> &gt; 7ms –&gt;  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peak</a:t>
            </a:r>
            <a:r>
              <a:rPr lang="en-US" dirty="0" smtClean="0"/>
              <a:t> &gt; .9 * max( I</a:t>
            </a:r>
            <a:r>
              <a:rPr lang="en-US" baseline="-25000" dirty="0" smtClean="0"/>
              <a:t>max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Byrne\Downloads\89200_PA2_30_fluc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80" y="4065386"/>
            <a:ext cx="4601345" cy="134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yrne\Downloads\89200_PA2_30_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066800"/>
            <a:ext cx="453389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2988"/>
            <a:ext cx="4159624" cy="5432612"/>
          </a:xfrm>
        </p:spPr>
        <p:txBody>
          <a:bodyPr/>
          <a:lstStyle/>
          <a:p>
            <a:r>
              <a:rPr lang="en-US" dirty="0" smtClean="0"/>
              <a:t>Sensors record partially integrated signal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Signal integrated in software</a:t>
            </a:r>
          </a:p>
          <a:p>
            <a:r>
              <a:rPr lang="en-US" dirty="0" smtClean="0"/>
              <a:t>Smooth equilibrium fit to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Fluctuations separated from signal by subtracting equilibrium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Fluctuations arranged and contour plotted</a:t>
            </a:r>
          </a:p>
          <a:p>
            <a:pPr lvl="1"/>
            <a:r>
              <a:rPr lang="en-US" dirty="0" smtClean="0"/>
              <a:t>Dominant mode &amp; frequency often visible by inspection</a:t>
            </a:r>
            <a:endParaRPr lang="en-US" dirty="0"/>
          </a:p>
        </p:txBody>
      </p:sp>
      <p:pic>
        <p:nvPicPr>
          <p:cNvPr id="7" name="Picture 6" descr="85402_PA2_stripe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24" y="5463988"/>
            <a:ext cx="4495800" cy="1371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729164" y="5286375"/>
            <a:ext cx="1747836" cy="254794"/>
          </a:xfrm>
          <a:prstGeom prst="line">
            <a:avLst/>
          </a:prstGeom>
          <a:ln w="317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896100" y="5286375"/>
            <a:ext cx="2207420" cy="254794"/>
          </a:xfrm>
          <a:prstGeom prst="line">
            <a:avLst/>
          </a:prstGeom>
          <a:ln w="317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yrne\Downloads\89200_PA2_30_integra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35416"/>
            <a:ext cx="4617244" cy="1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Biorthogonal</a:t>
            </a:r>
            <a:r>
              <a:rPr lang="en-US" dirty="0" smtClean="0"/>
              <a:t> Decomposition (BD)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BD resolves </a:t>
            </a:r>
            <a:r>
              <a:rPr lang="en-US" dirty="0"/>
              <a:t>coherent modes </a:t>
            </a:r>
            <a:r>
              <a:rPr lang="en-US" dirty="0" smtClean="0"/>
              <a:t>from fluctuations</a:t>
            </a:r>
            <a:endParaRPr lang="en-US" dirty="0"/>
          </a:p>
          <a:p>
            <a:pPr lvl="1"/>
            <a:r>
              <a:rPr lang="en-US" dirty="0"/>
              <a:t>Mathematically equivalent </a:t>
            </a:r>
            <a:r>
              <a:rPr lang="en-US" dirty="0" smtClean="0"/>
              <a:t>to singular </a:t>
            </a:r>
            <a:r>
              <a:rPr lang="en-US" dirty="0"/>
              <a:t>value </a:t>
            </a:r>
            <a:r>
              <a:rPr lang="en-US" dirty="0" smtClean="0"/>
              <a:t>decomposition</a:t>
            </a:r>
          </a:p>
          <a:p>
            <a:pPr lvl="1"/>
            <a:r>
              <a:rPr lang="en-US" dirty="0" smtClean="0"/>
              <a:t>Coherent traveling modes isolated from fluctuations as degenerate pairs</a:t>
            </a:r>
          </a:p>
          <a:p>
            <a:pPr lvl="1"/>
            <a:r>
              <a:rPr lang="en-US" dirty="0" smtClean="0"/>
              <a:t>Modes further broken into temporal and spatial components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no a priori </a:t>
            </a:r>
            <a:r>
              <a:rPr lang="en-US" dirty="0" smtClean="0"/>
              <a:t>assumption of </a:t>
            </a:r>
            <a:r>
              <a:rPr lang="en-US" dirty="0"/>
              <a:t>mode </a:t>
            </a:r>
            <a:r>
              <a:rPr lang="en-US" dirty="0" smtClean="0"/>
              <a:t>basis</a:t>
            </a:r>
          </a:p>
          <a:p>
            <a:pPr lvl="1"/>
            <a:r>
              <a:rPr lang="en-US" dirty="0" smtClean="0"/>
              <a:t>Insensitive to errors in sensor positioning or orientation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 bwMode="auto">
              <a:xfrm>
                <a:off x="0" y="2057400"/>
                <a:ext cx="9144000" cy="4351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endParaRPr lang="en-US" sz="1800" i="1" kern="0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…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kern="0" smtClean="0">
                        <a:latin typeface="Cambria Math"/>
                        <a:ea typeface="Cambria Math"/>
                      </a:rPr>
                      <m:t>=&gt;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…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 smtClean="0"/>
                  <a:t> </a:t>
                </a:r>
              </a:p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l-GR" sz="180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kern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func>
                          <m:func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800" kern="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1800" b="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  <m:r>
                              <a:rPr lang="en-US" sz="1800" b="0" i="0" kern="0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</m:d>
                        <m:r>
                          <a:rPr lang="en-US" sz="1800" b="0" i="0" kern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800" i="1" ker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  <m:r>
                              <a:rPr lang="en-US" sz="1800" ker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 kern="0"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</m:d>
                        <m:r>
                          <a:rPr lang="en-US" sz="1800" b="0" i="0" kern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func>
                          <m:func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ker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0"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1800" i="1" ker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1" ker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sz="1800" ker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800" i="1" kern="0">
                            <a:latin typeface="Cambria Math"/>
                            <a:ea typeface="Cambria Math"/>
                          </a:rPr>
                          <m:t>φ</m:t>
                        </m:r>
                      </m:e>
                    </m:d>
                    <m:r>
                      <a:rPr lang="el-GR" sz="1800" i="1" kern="0">
                        <a:latin typeface="Cambria Math"/>
                        <a:ea typeface="Cambria Math"/>
                      </a:rPr>
                      <m:t> </m:t>
                    </m:r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057400"/>
                <a:ext cx="9144000" cy="4351338"/>
              </a:xfrm>
              <a:prstGeom prst="rect">
                <a:avLst/>
              </a:prstGeom>
              <a:blipFill rotWithShape="1">
                <a:blip r:embed="rId2"/>
                <a:stretch>
                  <a:fillRect t="-842" b="-63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0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20312</TotalTime>
  <Words>1938</Words>
  <Application>Microsoft Office PowerPoint</Application>
  <PresentationFormat>On-screen Show (4:3)</PresentationFormat>
  <Paragraphs>396</Paragraphs>
  <Slides>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1_Custom Design</vt:lpstr>
      <vt:lpstr>Investigation of MHD Mode Structure in Shaped HBT-EP Plasmas</vt:lpstr>
      <vt:lpstr>Outline</vt:lpstr>
      <vt:lpstr>Outline</vt:lpstr>
      <vt:lpstr>Introduction - Motivation</vt:lpstr>
      <vt:lpstr>Introduction - Motivation</vt:lpstr>
      <vt:lpstr>Introduction – HBT-EP Capabilities</vt:lpstr>
      <vt:lpstr>Introduction – HBT-EP Capabilities</vt:lpstr>
      <vt:lpstr>Introduction – Data Acquisition</vt:lpstr>
      <vt:lpstr>Biorthogonal Decomposition (BD)</vt:lpstr>
      <vt:lpstr>Introduction – Analysis Procedures Biorthogonal Decomposition</vt:lpstr>
      <vt:lpstr>Data Analysis – Modeling</vt:lpstr>
      <vt:lpstr>Introduction – Analysis</vt:lpstr>
      <vt:lpstr>Outline</vt:lpstr>
      <vt:lpstr>New Challenges – Plasma Sensor Coupling</vt:lpstr>
      <vt:lpstr>New Challenges</vt:lpstr>
      <vt:lpstr>New Challenges</vt:lpstr>
      <vt:lpstr>Outline</vt:lpstr>
      <vt:lpstr>Proposed Research</vt:lpstr>
      <vt:lpstr>Proposed Research – Shot Development</vt:lpstr>
      <vt:lpstr>Proposed Research – Natural Modes</vt:lpstr>
      <vt:lpstr>Proposed Research - RMPs</vt:lpstr>
      <vt:lpstr>Proposed Research – Workflow/Timeline</vt:lpstr>
      <vt:lpstr>Outline</vt:lpstr>
      <vt:lpstr>Initial Results</vt:lpstr>
      <vt:lpstr>Initial results – Modeling/Simulation</vt:lpstr>
      <vt:lpstr>Initial Results – VALEN</vt:lpstr>
      <vt:lpstr>Initial Results - VALEN</vt:lpstr>
      <vt:lpstr>Initial Results – RMP Response</vt:lpstr>
      <vt:lpstr>Outline</vt:lpstr>
      <vt:lpstr>Summary</vt:lpstr>
      <vt:lpstr>Introduction – Analysis Procedures</vt:lpstr>
      <vt:lpstr>Introduction – Analysis procedures</vt:lpstr>
    </vt:vector>
  </TitlesOfParts>
  <Company>Rensselaer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recent progress implementing the new HBT-EP wall and control system</dc:title>
  <dc:creator>Jeff Levesque</dc:creator>
  <cp:lastModifiedBy>Byrne</cp:lastModifiedBy>
  <cp:revision>361</cp:revision>
  <dcterms:created xsi:type="dcterms:W3CDTF">2010-03-11T23:33:28Z</dcterms:created>
  <dcterms:modified xsi:type="dcterms:W3CDTF">2015-04-13T02:38:40Z</dcterms:modified>
</cp:coreProperties>
</file>